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9" r:id="rId3"/>
    <p:sldId id="271" r:id="rId4"/>
    <p:sldId id="257" r:id="rId5"/>
    <p:sldId id="258" r:id="rId6"/>
    <p:sldId id="269" r:id="rId7"/>
    <p:sldId id="270" r:id="rId8"/>
    <p:sldId id="275" r:id="rId9"/>
    <p:sldId id="276" r:id="rId10"/>
    <p:sldId id="268" r:id="rId11"/>
    <p:sldId id="277" r:id="rId12"/>
    <p:sldId id="280" r:id="rId13"/>
    <p:sldId id="261" r:id="rId14"/>
  </p:sldIdLst>
  <p:sldSz cx="9144000" cy="6858000" type="screen4x3"/>
  <p:notesSz cx="7010400" cy="92964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n Watson" initials="JW" lastIdx="1" clrIdx="0">
    <p:extLst>
      <p:ext uri="{19B8F6BF-5375-455C-9EA6-DF929625EA0E}">
        <p15:presenceInfo xmlns:p15="http://schemas.microsoft.com/office/powerpoint/2012/main" userId="S-1-5-21-965443141-1963927835-3263225874-113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4660"/>
  </p:normalViewPr>
  <p:slideViewPr>
    <p:cSldViewPr>
      <p:cViewPr varScale="1">
        <p:scale>
          <a:sx n="108" d="100"/>
          <a:sy n="108" d="100"/>
        </p:scale>
        <p:origin x="173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Pfx%20Engagement\WM\WorkPapers\%7b859296D7-C3E5-49DF-9AD3-A2EE45FF6DA6%7d\%7b6F3C06CE-6A7B-479B-9601-A874BCC9A19F%7d\%7b062935f9-8408-4a1f-b03a-30cee6a94e87%7d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Pfx%20Engagement\WM\WorkPapers\%7b859296D7-C3E5-49DF-9AD3-A2EE45FF6DA6%7d\%7b6F3C06CE-6A7B-479B-9601-A874BCC9A19F%7d\%7b062935f9-8408-4a1f-b03a-30cee6a94e87%7d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Palatino Linotype" panose="02040502050505030304" pitchFamily="18" charset="0"/>
              </a:defRPr>
            </a:pPr>
            <a:r>
              <a:rPr lang="en-US">
                <a:latin typeface="Palatino Linotype" panose="02040502050505030304" pitchFamily="18" charset="0"/>
              </a:rPr>
              <a:t>Governmental Activities - Revenues</a:t>
            </a:r>
          </a:p>
        </c:rich>
      </c:tx>
      <c:layout>
        <c:manualLayout>
          <c:xMode val="edge"/>
          <c:yMode val="edge"/>
          <c:x val="0.14709257728326128"/>
          <c:y val="2.8444953471725126E-2"/>
        </c:manualLayout>
      </c:layout>
      <c:overlay val="0"/>
    </c:title>
    <c:autoTitleDeleted val="0"/>
    <c:view3D>
      <c:rotX val="15"/>
      <c:rotY val="13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8435008876902437"/>
          <c:y val="0.2693188260558339"/>
          <c:w val="0.61858881899360385"/>
          <c:h val="0.48484967788117395"/>
        </c:manualLayout>
      </c:layout>
      <c:pie3DChart>
        <c:varyColors val="1"/>
        <c:ser>
          <c:idx val="0"/>
          <c:order val="0"/>
          <c:explosion val="24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7B48-428A-85BB-CF93194D5518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7B48-428A-85BB-CF93194D5518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7B48-428A-85BB-CF93194D5518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7B48-428A-85BB-CF93194D5518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4-7B48-428A-85BB-CF93194D5518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5-7B48-428A-85BB-CF93194D5518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6-7B48-428A-85BB-CF93194D5518}"/>
              </c:ext>
            </c:extLst>
          </c:dPt>
          <c:dLbls>
            <c:dLbl>
              <c:idx val="0"/>
              <c:layout>
                <c:manualLayout>
                  <c:x val="-4.7927864438631916E-2"/>
                  <c:y val="5.4690145549988071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200">
                      <a:latin typeface="Palatino Linotype" panose="02040502050505030304" pitchFamily="18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B48-428A-85BB-CF93194D5518}"/>
                </c:ext>
              </c:extLst>
            </c:dLbl>
            <c:dLbl>
              <c:idx val="1"/>
              <c:layout>
                <c:manualLayout>
                  <c:x val="-1.712858181883891E-2"/>
                  <c:y val="7.440553567167740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B48-428A-85BB-CF93194D5518}"/>
                </c:ext>
              </c:extLst>
            </c:dLbl>
            <c:dLbl>
              <c:idx val="2"/>
              <c:layout>
                <c:manualLayout>
                  <c:x val="-1.8211699441184309E-2"/>
                  <c:y val="-3.4878167501789591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200">
                      <a:latin typeface="Palatino Linotype" panose="02040502050505030304" pitchFamily="18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B48-428A-85BB-CF93194D5518}"/>
                </c:ext>
              </c:extLst>
            </c:dLbl>
            <c:dLbl>
              <c:idx val="3"/>
              <c:layout>
                <c:manualLayout>
                  <c:x val="6.5950370661498642E-2"/>
                  <c:y val="-2.2204915294679075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200">
                      <a:latin typeface="Palatino Linotype" panose="02040502050505030304" pitchFamily="18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B48-428A-85BB-CF93194D5518}"/>
                </c:ext>
              </c:extLst>
            </c:dLbl>
            <c:dLbl>
              <c:idx val="4"/>
              <c:layout>
                <c:manualLayout>
                  <c:x val="1.2160949760797972E-2"/>
                  <c:y val="-4.0047721307563825E-3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200">
                      <a:latin typeface="Palatino Linotype" panose="02040502050505030304" pitchFamily="18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B48-428A-85BB-CF93194D5518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>
                  <c15:layout>
                    <c:manualLayout>
                      <c:w val="0.16543889845094664"/>
                      <c:h val="0.2108365545215938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7B48-428A-85BB-CF93194D5518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B48-428A-85BB-CF93194D5518}"/>
                </c:ext>
              </c:extLst>
            </c:dLbl>
            <c:dLbl>
              <c:idx val="7"/>
              <c:layout>
                <c:manualLayout>
                  <c:x val="-1.6461436296366736E-2"/>
                  <c:y val="0.12234292531615366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200">
                      <a:latin typeface="Palatino Linotype" panose="02040502050505030304" pitchFamily="18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B48-428A-85BB-CF93194D5518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>
                    <a:latin typeface="Palatino Linotype" panose="02040502050505030304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Charts!$B$7:$B$14</c:f>
              <c:strCache>
                <c:ptCount val="8"/>
                <c:pt idx="0">
                  <c:v>Charges for services</c:v>
                </c:pt>
                <c:pt idx="1">
                  <c:v>Grants and contributions</c:v>
                </c:pt>
                <c:pt idx="2">
                  <c:v>Property taxes</c:v>
                </c:pt>
                <c:pt idx="3">
                  <c:v>Sales taxes</c:v>
                </c:pt>
                <c:pt idx="4">
                  <c:v>Franchise and local taxes</c:v>
                </c:pt>
                <c:pt idx="5">
                  <c:v>Investment income</c:v>
                </c:pt>
                <c:pt idx="7">
                  <c:v>Other revenues</c:v>
                </c:pt>
              </c:strCache>
            </c:strRef>
          </c:cat>
          <c:val>
            <c:numRef>
              <c:f>Charts!$C$7:$C$14</c:f>
              <c:numCache>
                <c:formatCode>#,##0_);\(#,##0\)</c:formatCode>
                <c:ptCount val="8"/>
                <c:pt idx="0">
                  <c:v>1133871</c:v>
                </c:pt>
                <c:pt idx="1">
                  <c:v>1235448</c:v>
                </c:pt>
                <c:pt idx="2">
                  <c:v>1641156</c:v>
                </c:pt>
                <c:pt idx="3">
                  <c:v>1959537</c:v>
                </c:pt>
                <c:pt idx="4">
                  <c:v>339094</c:v>
                </c:pt>
                <c:pt idx="5">
                  <c:v>13556</c:v>
                </c:pt>
                <c:pt idx="7">
                  <c:v>113844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B48-428A-85BB-CF93194D55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pPr>
            <a:r>
              <a:rPr lang="en-US" sz="1800" b="1" i="0" baseline="0">
                <a:solidFill>
                  <a:schemeClr val="tx1"/>
                </a:solidFill>
                <a:effectLst/>
                <a:latin typeface="Palatino Linotype" panose="02040502050505030304" pitchFamily="18" charset="0"/>
              </a:rPr>
              <a:t>Governmental Activities - Expenses</a:t>
            </a:r>
            <a:endParaRPr lang="en-US">
              <a:solidFill>
                <a:schemeClr val="tx1"/>
              </a:solidFill>
              <a:effectLst/>
              <a:latin typeface="Palatino Linotype" panose="02040502050505030304" pitchFamily="18" charset="0"/>
            </a:endParaRPr>
          </a:p>
        </c:rich>
      </c:tx>
      <c:layout>
        <c:manualLayout>
          <c:xMode val="edge"/>
          <c:yMode val="edge"/>
          <c:x val="0.15059794540055507"/>
          <c:y val="1.873832204540866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Palatino Linotype" panose="02040502050505030304" pitchFamily="18" charset="0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20"/>
      <c:rotY val="15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386156335536588"/>
          <c:y val="0.28908870656902147"/>
          <c:w val="0.71944444444444444"/>
          <c:h val="0.47975174978127733"/>
        </c:manualLayout>
      </c:layout>
      <c:pie3DChart>
        <c:varyColors val="1"/>
        <c:ser>
          <c:idx val="0"/>
          <c:order val="0"/>
          <c:spPr>
            <a:ln>
              <a:noFill/>
            </a:ln>
          </c:spPr>
          <c:explosion val="23"/>
          <c:dPt>
            <c:idx val="0"/>
            <c:bubble3D val="0"/>
            <c:spPr>
              <a:solidFill>
                <a:schemeClr val="accent1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C07D-4ED4-80FE-47A070273FE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C07D-4ED4-80FE-47A070273FE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C07D-4ED4-80FE-47A070273FE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C07D-4ED4-80FE-47A070273FE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9-C07D-4ED4-80FE-47A070273FE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B-C07D-4ED4-80FE-47A070273FE2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D-C07D-4ED4-80FE-47A070273FE2}"/>
              </c:ext>
            </c:extLst>
          </c:dPt>
          <c:dLbls>
            <c:dLbl>
              <c:idx val="0"/>
              <c:layout>
                <c:manualLayout>
                  <c:x val="-3.6492563429571301E-2"/>
                  <c:y val="2.387215359547946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07D-4ED4-80FE-47A070273FE2}"/>
                </c:ext>
              </c:extLst>
            </c:dLbl>
            <c:dLbl>
              <c:idx val="1"/>
              <c:layout>
                <c:manualLayout>
                  <c:x val="-1.1572190152211174E-2"/>
                  <c:y val="-4.669722982239952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07D-4ED4-80FE-47A070273FE2}"/>
                </c:ext>
              </c:extLst>
            </c:dLbl>
            <c:dLbl>
              <c:idx val="2"/>
              <c:layout>
                <c:manualLayout>
                  <c:x val="-0.1516996296768984"/>
                  <c:y val="-9.07035221995851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07D-4ED4-80FE-47A070273FE2}"/>
                </c:ext>
              </c:extLst>
            </c:dLbl>
            <c:dLbl>
              <c:idx val="3"/>
              <c:layout>
                <c:manualLayout>
                  <c:x val="-3.5201559884782345E-2"/>
                  <c:y val="-0.1280480149771488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07D-4ED4-80FE-47A070273FE2}"/>
                </c:ext>
              </c:extLst>
            </c:dLbl>
            <c:dLbl>
              <c:idx val="4"/>
              <c:layout>
                <c:manualLayout>
                  <c:x val="5.6459058762406554E-2"/>
                  <c:y val="-0.1570603674540682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07D-4ED4-80FE-47A070273FE2}"/>
                </c:ext>
              </c:extLst>
            </c:dLbl>
            <c:dLbl>
              <c:idx val="5"/>
              <c:layout>
                <c:manualLayout>
                  <c:x val="2.0551910177894431E-2"/>
                  <c:y val="4.026551726905688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07D-4ED4-80FE-47A070273FE2}"/>
                </c:ext>
              </c:extLst>
            </c:dLbl>
            <c:dLbl>
              <c:idx val="6"/>
              <c:layout>
                <c:manualLayout>
                  <c:x val="-7.0165500145815102E-2"/>
                  <c:y val="0.1346365190589708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07D-4ED4-80FE-47A070273FE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Palatino Linotype" panose="02040502050505030304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'MDA statements'!$F$22:$F$28</c:f>
              <c:strCache>
                <c:ptCount val="7"/>
                <c:pt idx="0">
                  <c:v>General government</c:v>
                </c:pt>
                <c:pt idx="1">
                  <c:v>Public safety</c:v>
                </c:pt>
                <c:pt idx="2">
                  <c:v>Public works</c:v>
                </c:pt>
                <c:pt idx="3">
                  <c:v>Culture and recreation</c:v>
                </c:pt>
                <c:pt idx="4">
                  <c:v>Community development</c:v>
                </c:pt>
                <c:pt idx="5">
                  <c:v>Interest and fiscal charges</c:v>
                </c:pt>
                <c:pt idx="6">
                  <c:v>Solid waste</c:v>
                </c:pt>
              </c:strCache>
            </c:strRef>
          </c:cat>
          <c:val>
            <c:numRef>
              <c:f>'MDA statements'!$I$22:$I$28</c:f>
              <c:numCache>
                <c:formatCode>#,##0_);\(#,##0\)</c:formatCode>
                <c:ptCount val="7"/>
                <c:pt idx="0">
                  <c:v>960040</c:v>
                </c:pt>
                <c:pt idx="1">
                  <c:v>2463743</c:v>
                </c:pt>
                <c:pt idx="2">
                  <c:v>950905</c:v>
                </c:pt>
                <c:pt idx="3">
                  <c:v>268528</c:v>
                </c:pt>
                <c:pt idx="4">
                  <c:v>234836</c:v>
                </c:pt>
                <c:pt idx="5" formatCode="_(* #,##0_);_(* \(#,##0\);_(* &quot;-&quot;_);_(@_)">
                  <c:v>87713</c:v>
                </c:pt>
                <c:pt idx="6" formatCode="_(* #,##0_);_(* \(#,##0\);_(* &quot;-&quot;_);_(@_)">
                  <c:v>552503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C07D-4ED4-80FE-47A070273F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951F646-125A-416F-A390-345F7CEDAB1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2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640ECB-B753-43CC-B1F3-5832FF4A838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9" y="2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46A0EC-44F4-4B42-9CB5-49441828EA5E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43BA79-C1D2-4CFE-AFAC-AE3725E63D6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8829677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1291F2-6AD6-446B-9757-219A7D65EEB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9" y="8829677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8DF02B-7D0C-4F14-94D9-0E3578C57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624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9" y="2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E4888-7915-4076-B0B0-B94307058C92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7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7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829677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1F2399-0D8A-454D-BCEF-A0A0BDF43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088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03BECE7-C07A-41C0-A0D3-864449AAC5B4}"/>
              </a:ext>
            </a:extLst>
          </p:cNvPr>
          <p:cNvSpPr txBox="1"/>
          <p:nvPr userDrawn="1"/>
        </p:nvSpPr>
        <p:spPr>
          <a:xfrm>
            <a:off x="8610600" y="6483881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CCF92C3-69DD-4CAD-81FC-29E7CC11FFB3}" type="slidenum">
              <a:rPr lang="en-US" sz="1200" smtClean="0">
                <a:solidFill>
                  <a:schemeClr val="bg1">
                    <a:lumMod val="50000"/>
                  </a:schemeClr>
                </a:solidFill>
                <a:latin typeface="Palatino Linotype" panose="02040502050505030304" pitchFamily="18" charset="0"/>
              </a:rPr>
              <a:t>‹#›</a:t>
            </a:fld>
            <a:endParaRPr lang="en-US" sz="1200" dirty="0">
              <a:solidFill>
                <a:schemeClr val="bg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305C6D9-80B3-44F2-90B1-0BB6073EC82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400800"/>
            <a:ext cx="823486" cy="447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975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DA243-AA94-415C-A155-6422D525AF78}" type="datetimeFigureOut">
              <a:rPr lang="en-US" smtClean="0"/>
              <a:t>7/24/2023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5ADC-D0BF-4D32-9D39-C7ADFCF584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302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DA243-AA94-415C-A155-6422D525AF78}" type="datetimeFigureOut">
              <a:rPr lang="en-US" smtClean="0"/>
              <a:t>7/24/2023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5ADC-D0BF-4D32-9D39-C7ADFCF584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880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DA243-AA94-415C-A155-6422D525AF78}" type="datetimeFigureOut">
              <a:rPr lang="en-US" smtClean="0"/>
              <a:t>7/24/2023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5ADC-D0BF-4D32-9D39-C7ADFCF584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207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DA243-AA94-415C-A155-6422D525AF78}" type="datetimeFigureOut">
              <a:rPr lang="en-US" smtClean="0"/>
              <a:t>7/24/2023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5ADC-D0BF-4D32-9D39-C7ADFCF584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225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DA243-AA94-415C-A155-6422D525AF78}" type="datetimeFigureOut">
              <a:rPr lang="en-US" smtClean="0"/>
              <a:t>7/24/2023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5ADC-D0BF-4D32-9D39-C7ADFCF584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31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DA243-AA94-415C-A155-6422D525AF78}" type="datetimeFigureOut">
              <a:rPr lang="en-US" smtClean="0"/>
              <a:t>7/24/2023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5ADC-D0BF-4D32-9D39-C7ADFCF584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581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DA243-AA94-415C-A155-6422D525AF78}" type="datetimeFigureOut">
              <a:rPr lang="en-US" smtClean="0"/>
              <a:t>7/24/2023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5ADC-D0BF-4D32-9D39-C7ADFCF584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102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DA243-AA94-415C-A155-6422D525AF78}" type="datetimeFigureOut">
              <a:rPr lang="en-US" smtClean="0"/>
              <a:t>7/24/2023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5ADC-D0BF-4D32-9D39-C7ADFCF584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322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DA243-AA94-415C-A155-6422D525AF78}" type="datetimeFigureOut">
              <a:rPr lang="en-US" smtClean="0"/>
              <a:t>7/24/2023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5ADC-D0BF-4D32-9D39-C7ADFCF584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246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DA243-AA94-415C-A155-6422D525AF78}" type="datetimeFigureOut">
              <a:rPr lang="en-US" smtClean="0"/>
              <a:t>7/24/2023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5ADC-D0BF-4D32-9D39-C7ADFCF584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624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BDA243-AA94-415C-A155-6422D525AF78}" type="datetimeFigureOut">
              <a:rPr lang="en-US" smtClean="0"/>
              <a:t>7/24/2023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F5ADC-D0BF-4D32-9D39-C7ADFCF584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538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C562004-9DAA-4356-8C17-C2A0BD13B1AC}"/>
              </a:ext>
            </a:extLst>
          </p:cNvPr>
          <p:cNvSpPr/>
          <p:nvPr/>
        </p:nvSpPr>
        <p:spPr>
          <a:xfrm>
            <a:off x="0" y="5414955"/>
            <a:ext cx="3048000" cy="14430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3B5A325-3C42-445D-949D-3E093F7A1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618254"/>
            <a:ext cx="3439005" cy="623974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86721" y="869839"/>
            <a:ext cx="731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chemeClr val="bg1">
                    <a:lumMod val="50000"/>
                  </a:schemeClr>
                </a:solidFill>
                <a:latin typeface="Palatino Linotype" panose="02040502050505030304" pitchFamily="18" charset="0"/>
              </a:rPr>
              <a:t>Mineola, Texas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1890" y="2114729"/>
            <a:ext cx="7315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tx2"/>
                </a:solidFill>
                <a:latin typeface="Palatino Linotype" panose="02040502050505030304" pitchFamily="18" charset="0"/>
              </a:rPr>
              <a:t>Audit Presentation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7645" y="2962482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Palatino Linotype" panose="02040502050505030304" pitchFamily="18" charset="0"/>
              </a:rPr>
              <a:t>September 30, 2022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762000" y="3562529"/>
            <a:ext cx="5105400" cy="0"/>
          </a:xfrm>
          <a:prstGeom prst="line">
            <a:avLst/>
          </a:prstGeom>
          <a:ln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85800" y="3714929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Palatino Linotype" panose="02040502050505030304" pitchFamily="18" charset="0"/>
              </a:rPr>
              <a:t>Presented By: Jon Watson, CPA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Palatino Linotype" panose="02040502050505030304" pitchFamily="18" charset="0"/>
              </a:rPr>
              <a:t>July 24, 2023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F8E5B76-56B5-446C-BBCA-1E7A0708D29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602" y="5369570"/>
            <a:ext cx="2558796" cy="1390512"/>
          </a:xfrm>
          <a:prstGeom prst="rect">
            <a:avLst/>
          </a:prstGeom>
          <a:ln>
            <a:noFill/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EEBE9C6-79BA-4E7E-A7D1-8A39EC2B7D9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563" y="6582352"/>
            <a:ext cx="2720034" cy="203368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785551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6252" y="228600"/>
            <a:ext cx="8763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Palatino Linotype" panose="02040502050505030304" pitchFamily="18" charset="0"/>
              </a:rPr>
              <a:t>STATEMENT OF REVENUES, EXPENSES &amp; CHANGES IN NET POSITION</a:t>
            </a:r>
            <a:endParaRPr lang="en-US" sz="2800" dirty="0">
              <a:solidFill>
                <a:schemeClr val="accent6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1209020"/>
            <a:ext cx="8686800" cy="3149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216223"/>
            <a:ext cx="7848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bg1"/>
                </a:solidFill>
                <a:latin typeface="Palatino Linotype" panose="02040502050505030304" pitchFamily="18" charset="0"/>
              </a:rPr>
              <a:t>PROPRIETARY FUNDS – YEAR ENDING 9/30/22 - REFERENCE AFR  PAGE 32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EB7B46FA-5F1E-4654-AD02-3CBDC4857AD6}"/>
              </a:ext>
            </a:extLst>
          </p:cNvPr>
          <p:cNvSpPr/>
          <p:nvPr/>
        </p:nvSpPr>
        <p:spPr>
          <a:xfrm>
            <a:off x="5486400" y="3657600"/>
            <a:ext cx="9906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11690BD-615E-461E-9B4D-D72A35C16005}"/>
              </a:ext>
            </a:extLst>
          </p:cNvPr>
          <p:cNvSpPr/>
          <p:nvPr/>
        </p:nvSpPr>
        <p:spPr>
          <a:xfrm>
            <a:off x="5467905" y="5088657"/>
            <a:ext cx="990600" cy="33059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B6EE885A-E824-3D0F-016E-7241726D315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2254280"/>
              </p:ext>
            </p:extLst>
          </p:nvPr>
        </p:nvGraphicFramePr>
        <p:xfrm>
          <a:off x="2833688" y="1905000"/>
          <a:ext cx="3476625" cy="450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3476640" imgH="4505129" progId="Excel.Sheet.12">
                  <p:embed/>
                </p:oleObj>
              </mc:Choice>
              <mc:Fallback>
                <p:oleObj name="Worksheet" r:id="rId2" imgW="3476640" imgH="450512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833688" y="1905000"/>
                        <a:ext cx="3476625" cy="4505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395084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3085413"/>
              </p:ext>
            </p:extLst>
          </p:nvPr>
        </p:nvGraphicFramePr>
        <p:xfrm>
          <a:off x="523875" y="1677988"/>
          <a:ext cx="7867650" cy="433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7572480" imgH="4181617" progId="Excel.Sheet.8">
                  <p:embed/>
                </p:oleObj>
              </mc:Choice>
              <mc:Fallback>
                <p:oleObj name="Worksheet" r:id="rId2" imgW="7572480" imgH="4181617" progId="Excel.Sheet.8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23875" y="1677988"/>
                        <a:ext cx="7867650" cy="4338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66252" y="228600"/>
            <a:ext cx="8763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Palatino Linotype" panose="02040502050505030304" pitchFamily="18" charset="0"/>
              </a:rPr>
              <a:t>SCHEDULE OF CHANGES IN NET PENSION LIABILITY AND RELATED RATIOS - TMRS</a:t>
            </a:r>
            <a:endParaRPr lang="en-US" sz="2800" dirty="0">
              <a:solidFill>
                <a:schemeClr val="accent6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1209020"/>
            <a:ext cx="8686800" cy="3149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216223"/>
            <a:ext cx="7848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bg1"/>
                </a:solidFill>
                <a:latin typeface="Palatino Linotype" panose="02040502050505030304" pitchFamily="18" charset="0"/>
              </a:rPr>
              <a:t>YEARS ENDING 12/31 - REFERENCE AFR  PAGES 74 &amp; 75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C7CB7E4-06C8-41F5-9BC1-577D94CEF8BB}"/>
              </a:ext>
            </a:extLst>
          </p:cNvPr>
          <p:cNvSpPr/>
          <p:nvPr/>
        </p:nvSpPr>
        <p:spPr>
          <a:xfrm>
            <a:off x="3896515" y="5612808"/>
            <a:ext cx="4876800" cy="40381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36751C0-D42D-4419-B267-EAB3822CC946}"/>
              </a:ext>
            </a:extLst>
          </p:cNvPr>
          <p:cNvSpPr txBox="1"/>
          <p:nvPr/>
        </p:nvSpPr>
        <p:spPr>
          <a:xfrm>
            <a:off x="1828800" y="6016625"/>
            <a:ext cx="6959353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100" dirty="0">
                <a:latin typeface="Palatino Linotype" panose="02040502050505030304" pitchFamily="18" charset="0"/>
              </a:rPr>
              <a:t>The City’s current funded ratio is 99%. Prior year was 92%. Average national funding levels for governmental pensions in 2022 was 77.8% per a study by NCPERS.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100" dirty="0">
              <a:latin typeface="Palatino Linotype" panose="0204050205050503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100" dirty="0">
                <a:latin typeface="Palatino Linotype" panose="02040502050505030304" pitchFamily="18" charset="0"/>
              </a:rPr>
              <a:t>The City’s contribution rates for three years (2022—2020) were 10.96%, 5.28%, 4.71%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6768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0D669390-63F7-4C98-B858-47C4A28E3499}"/>
              </a:ext>
            </a:extLst>
          </p:cNvPr>
          <p:cNvGrpSpPr/>
          <p:nvPr/>
        </p:nvGrpSpPr>
        <p:grpSpPr>
          <a:xfrm>
            <a:off x="533400" y="508802"/>
            <a:ext cx="8393819" cy="955878"/>
            <a:chOff x="533400" y="508802"/>
            <a:chExt cx="8393819" cy="955878"/>
          </a:xfrm>
        </p:grpSpPr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5AB40FAE-8683-4220-9C47-D9FD4F3EC00A}"/>
                </a:ext>
              </a:extLst>
            </p:cNvPr>
            <p:cNvCxnSpPr>
              <a:cxnSpLocks/>
            </p:cNvCxnSpPr>
            <p:nvPr/>
          </p:nvCxnSpPr>
          <p:spPr>
            <a:xfrm>
              <a:off x="812307" y="1464680"/>
              <a:ext cx="6883893" cy="0"/>
            </a:xfrm>
            <a:prstGeom prst="line">
              <a:avLst/>
            </a:prstGeom>
            <a:ln w="6350">
              <a:solidFill>
                <a:srgbClr val="4F4F4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7" name="Graphic 6" descr="Paper">
              <a:extLst>
                <a:ext uri="{FF2B5EF4-FFF2-40B4-BE49-F238E27FC236}">
                  <a16:creationId xmlns:a16="http://schemas.microsoft.com/office/drawing/2014/main" id="{7AE043AD-D6F2-4717-8ABA-4ED399BECA3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12306" y="508802"/>
              <a:ext cx="932789" cy="932789"/>
            </a:xfrm>
            <a:prstGeom prst="rect">
              <a:avLst/>
            </a:prstGeom>
          </p:spPr>
        </p:pic>
        <p:sp>
          <p:nvSpPr>
            <p:cNvPr id="8" name="Title 1">
              <a:extLst>
                <a:ext uri="{FF2B5EF4-FFF2-40B4-BE49-F238E27FC236}">
                  <a16:creationId xmlns:a16="http://schemas.microsoft.com/office/drawing/2014/main" id="{9F5744A5-49CE-48A2-856E-7C668D7EEB40}"/>
                </a:ext>
              </a:extLst>
            </p:cNvPr>
            <p:cNvSpPr txBox="1">
              <a:spLocks/>
            </p:cNvSpPr>
            <p:nvPr/>
          </p:nvSpPr>
          <p:spPr>
            <a:xfrm>
              <a:off x="533400" y="647384"/>
              <a:ext cx="8393819" cy="753954"/>
            </a:xfrm>
            <a:prstGeom prst="rect">
              <a:avLst/>
            </a:prstGeom>
          </p:spPr>
          <p:txBody>
            <a:bodyPr/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dirty="0">
                  <a:solidFill>
                    <a:srgbClr val="17385F"/>
                  </a:solidFill>
                  <a:latin typeface="Palatino Linotype" panose="02040502050505030304" pitchFamily="18" charset="0"/>
                </a:rPr>
                <a:t>Communication Letters </a:t>
              </a:r>
            </a:p>
          </p:txBody>
        </p:sp>
      </p:grp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F571865-1E28-4FA3-A766-D3E6158C0EAC}"/>
              </a:ext>
            </a:extLst>
          </p:cNvPr>
          <p:cNvSpPr txBox="1">
            <a:spLocks/>
          </p:cNvSpPr>
          <p:nvPr/>
        </p:nvSpPr>
        <p:spPr>
          <a:xfrm>
            <a:off x="812306" y="1752601"/>
            <a:ext cx="6598817" cy="33528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Courier New" panose="02070309020205020404" pitchFamily="49" charset="0"/>
              <a:buChar char="o"/>
            </a:pPr>
            <a:r>
              <a:rPr lang="en-US" sz="1800" b="1" dirty="0">
                <a:solidFill>
                  <a:srgbClr val="17385F"/>
                </a:solidFill>
              </a:rPr>
              <a:t>Communication with Those Charged with Governance</a:t>
            </a:r>
          </a:p>
          <a:p>
            <a:pPr marL="635508" lvl="1" indent="-342900">
              <a:buFontTx/>
              <a:buChar char="-"/>
            </a:pPr>
            <a:r>
              <a:rPr lang="en-US" sz="1800" dirty="0">
                <a:solidFill>
                  <a:srgbClr val="17385F"/>
                </a:solidFill>
              </a:rPr>
              <a:t>Audit was conducted in compliance with all ethics  requirements regarding independence </a:t>
            </a:r>
          </a:p>
          <a:p>
            <a:pPr marL="635508" lvl="1" indent="-342900">
              <a:buFontTx/>
              <a:buChar char="-"/>
            </a:pPr>
            <a:r>
              <a:rPr lang="en-US" sz="1800" dirty="0">
                <a:solidFill>
                  <a:srgbClr val="17385F"/>
                </a:solidFill>
              </a:rPr>
              <a:t>No difficulties were encountered in dealing with management </a:t>
            </a:r>
          </a:p>
          <a:p>
            <a:pPr marL="635508" lvl="1" indent="-342900">
              <a:buFontTx/>
              <a:buChar char="-"/>
            </a:pPr>
            <a:r>
              <a:rPr lang="en-US" sz="1800" dirty="0">
                <a:solidFill>
                  <a:srgbClr val="17385F"/>
                </a:solidFill>
              </a:rPr>
              <a:t>No uncorrected misstatements were identified  </a:t>
            </a:r>
          </a:p>
          <a:p>
            <a:pPr marL="635508" lvl="1" indent="-342900">
              <a:buFontTx/>
              <a:buChar char="-"/>
            </a:pPr>
            <a:r>
              <a:rPr lang="en-US" sz="1800" dirty="0">
                <a:solidFill>
                  <a:srgbClr val="17385F"/>
                </a:solidFill>
              </a:rPr>
              <a:t>Listing of adjustments from the audit at back of letter</a:t>
            </a:r>
          </a:p>
          <a:p>
            <a:pPr marL="635508" lvl="1" indent="-342900">
              <a:buFontTx/>
              <a:buChar char="-"/>
            </a:pPr>
            <a:endParaRPr lang="en-US" sz="1800" dirty="0">
              <a:solidFill>
                <a:srgbClr val="17385F"/>
              </a:solidFill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1800" b="1" dirty="0">
                <a:solidFill>
                  <a:srgbClr val="17385F"/>
                </a:solidFill>
              </a:rPr>
              <a:t>Communication Regarding Internal Controls </a:t>
            </a:r>
          </a:p>
          <a:p>
            <a:pPr marL="635508" lvl="1" indent="-342900">
              <a:buFontTx/>
              <a:buChar char="-"/>
            </a:pPr>
            <a:r>
              <a:rPr lang="en-US" sz="1800" dirty="0">
                <a:solidFill>
                  <a:srgbClr val="17385F"/>
                </a:solidFill>
              </a:rPr>
              <a:t>See letter for internal controls findings noted related to the City</a:t>
            </a:r>
          </a:p>
          <a:p>
            <a:pPr marL="0" indent="0">
              <a:buNone/>
            </a:pPr>
            <a:endParaRPr lang="en-US" sz="1800" dirty="0">
              <a:solidFill>
                <a:srgbClr val="17385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8378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85800" y="3962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Palatino Linotype" panose="02040502050505030304" pitchFamily="18" charset="0"/>
              </a:rPr>
              <a:t>Presented By: Jon Watson, CPA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Palatino Linotype" panose="02040502050505030304" pitchFamily="18" charset="0"/>
              </a:rPr>
              <a:t>July 24, 2023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9600" y="1542871"/>
            <a:ext cx="731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chemeClr val="bg1">
                    <a:lumMod val="50000"/>
                  </a:schemeClr>
                </a:solidFill>
                <a:latin typeface="Palatino Linotype" panose="02040502050505030304" pitchFamily="18" charset="0"/>
              </a:rPr>
              <a:t>CONCLUSION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9600" y="2641064"/>
            <a:ext cx="7315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tx2"/>
                </a:solidFill>
                <a:latin typeface="Palatino Linotype" panose="02040502050505030304" pitchFamily="18" charset="0"/>
              </a:rPr>
              <a:t>Questions?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762000" y="3810000"/>
            <a:ext cx="7467600" cy="0"/>
          </a:xfrm>
          <a:prstGeom prst="line">
            <a:avLst/>
          </a:prstGeom>
          <a:ln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7524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6252" y="228600"/>
            <a:ext cx="876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Palatino Linotype" panose="02040502050505030304" pitchFamily="18" charset="0"/>
              </a:rPr>
              <a:t>OVERVIEW OF THE AUDIT PROCESS</a:t>
            </a:r>
          </a:p>
        </p:txBody>
      </p:sp>
      <p:sp>
        <p:nvSpPr>
          <p:cNvPr id="5" name="Rectangle 4"/>
          <p:cNvSpPr/>
          <p:nvPr/>
        </p:nvSpPr>
        <p:spPr>
          <a:xfrm>
            <a:off x="366252" y="818971"/>
            <a:ext cx="8686800" cy="3149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i="1" dirty="0">
                <a:latin typeface="Palatino Linotype" panose="02040502050505030304" pitchFamily="18" charset="0"/>
              </a:rPr>
              <a:t>Audit Process: 3 stages (Planning, Fieldwork, Conclusion &amp; Reporting)</a:t>
            </a:r>
            <a:endParaRPr lang="en-US" dirty="0">
              <a:latin typeface="Palatino Linotype" panose="0204050205050503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C0E06FC-F2E5-4CD3-A227-AC4EB7B91B41}"/>
              </a:ext>
            </a:extLst>
          </p:cNvPr>
          <p:cNvSpPr/>
          <p:nvPr/>
        </p:nvSpPr>
        <p:spPr>
          <a:xfrm>
            <a:off x="366252" y="1371600"/>
            <a:ext cx="877774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>
                <a:latin typeface="Palatino Linotype" panose="02040502050505030304" pitchFamily="18" charset="0"/>
              </a:rPr>
              <a:t>The audit was performed in accordance with Generally Accepted Auditing Standards (GAAS)</a:t>
            </a:r>
          </a:p>
          <a:p>
            <a:pPr lvl="0"/>
            <a:endParaRPr lang="en-US" dirty="0">
              <a:latin typeface="Palatino Linotype" panose="02040502050505030304" pitchFamily="18" charset="0"/>
            </a:endParaRP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en-US" dirty="0">
                <a:latin typeface="Palatino Linotype" panose="02040502050505030304" pitchFamily="18" charset="0"/>
              </a:rPr>
              <a:t>PLANNING</a:t>
            </a:r>
          </a:p>
          <a:p>
            <a:pPr marL="628650" lvl="1" indent="-171450">
              <a:buFont typeface="Wingdings" panose="05000000000000000000" pitchFamily="2" charset="2"/>
              <a:buChar char="Ø"/>
            </a:pPr>
            <a:endParaRPr lang="en-US" dirty="0">
              <a:latin typeface="Palatino Linotype" panose="02040502050505030304" pitchFamily="18" charset="0"/>
            </a:endParaRPr>
          </a:p>
          <a:p>
            <a:pPr marL="628650" lvl="1" indent="-171450">
              <a:buFont typeface="Wingdings" panose="05000000000000000000" pitchFamily="2" charset="2"/>
              <a:buChar char="Ø"/>
            </a:pPr>
            <a:r>
              <a:rPr lang="en-US" dirty="0">
                <a:latin typeface="Palatino Linotype" panose="02040502050505030304" pitchFamily="18" charset="0"/>
              </a:rPr>
              <a:t>The audit process was a risk-based approach in which we focused our procedures on those areas most susceptible to risk of error or fraud.</a:t>
            </a:r>
          </a:p>
          <a:p>
            <a:pPr marL="628650" lvl="1" indent="-171450">
              <a:buFont typeface="Wingdings" panose="05000000000000000000" pitchFamily="2" charset="2"/>
              <a:buChar char="Ø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Palatino Linotype" panose="02040502050505030304" pitchFamily="18" charset="0"/>
            </a:endParaRP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en-US" dirty="0">
                <a:latin typeface="Palatino Linotype" panose="02040502050505030304" pitchFamily="18" charset="0"/>
              </a:rPr>
              <a:t>FIELDWORK</a:t>
            </a:r>
          </a:p>
          <a:p>
            <a:pPr marL="628650" lvl="1" indent="-171450">
              <a:buFont typeface="Wingdings" panose="05000000000000000000" pitchFamily="2" charset="2"/>
              <a:buChar char="Ø"/>
            </a:pPr>
            <a:endParaRPr lang="en-US" dirty="0">
              <a:latin typeface="Palatino Linotype" panose="02040502050505030304" pitchFamily="18" charset="0"/>
            </a:endParaRPr>
          </a:p>
          <a:p>
            <a:pPr marL="628650" lvl="1" indent="-171450">
              <a:buFont typeface="Wingdings" panose="05000000000000000000" pitchFamily="2" charset="2"/>
              <a:buChar char="Ø"/>
            </a:pPr>
            <a:r>
              <a:rPr lang="en-US" dirty="0">
                <a:latin typeface="Palatino Linotype" panose="02040502050505030304" pitchFamily="18" charset="0"/>
              </a:rPr>
              <a:t>Agree balances to underlying reports, and perform testing to assure those balances are materially accurate.</a:t>
            </a:r>
          </a:p>
          <a:p>
            <a:pPr marL="628650" lvl="1" indent="-171450">
              <a:buFont typeface="Wingdings" panose="05000000000000000000" pitchFamily="2" charset="2"/>
              <a:buChar char="Ø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Palatino Linotype" pitchFamily="18" charset="0"/>
            </a:endParaRP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en-US" dirty="0">
                <a:latin typeface="Palatino Linotype" panose="02040502050505030304" pitchFamily="18" charset="0"/>
              </a:rPr>
              <a:t>CONCLUSION &amp; REPORTING</a:t>
            </a:r>
          </a:p>
          <a:p>
            <a:pPr marL="628650" lvl="1" indent="-171450">
              <a:buFont typeface="Wingdings" panose="05000000000000000000" pitchFamily="2" charset="2"/>
              <a:buChar char="Ø"/>
            </a:pPr>
            <a:endParaRPr lang="en-US" dirty="0">
              <a:latin typeface="Palatino Linotype" panose="02040502050505030304" pitchFamily="18" charset="0"/>
            </a:endParaRPr>
          </a:p>
          <a:p>
            <a:pPr marL="628650" lvl="1" indent="-171450">
              <a:buFont typeface="Wingdings" panose="05000000000000000000" pitchFamily="2" charset="2"/>
              <a:buChar char="Ø"/>
            </a:pPr>
            <a:r>
              <a:rPr lang="en-US" dirty="0">
                <a:latin typeface="Palatino Linotype" panose="02040502050505030304" pitchFamily="18" charset="0"/>
              </a:rPr>
              <a:t>Evaluate results. Prepare report and required communications.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Palatino Linotype" pitchFamily="18" charset="0"/>
            </a:endParaRPr>
          </a:p>
          <a:p>
            <a:pPr marL="628650" lvl="1" indent="-171450">
              <a:buFont typeface="Wingdings" panose="05000000000000000000" pitchFamily="2" charset="2"/>
              <a:buChar char="Ø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Palatino Linotype" pitchFamily="18" charset="0"/>
            </a:endParaRPr>
          </a:p>
          <a:p>
            <a:pPr marL="628650" lvl="1" indent="-171450">
              <a:buFont typeface="Wingdings" panose="05000000000000000000" pitchFamily="2" charset="2"/>
              <a:buChar char="Ø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963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6252" y="228600"/>
            <a:ext cx="8763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Palatino Linotype" panose="02040502050505030304" pitchFamily="18" charset="0"/>
              </a:rPr>
              <a:t>COMPONENTS OF THE </a:t>
            </a:r>
          </a:p>
          <a:p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Palatino Linotype" panose="02040502050505030304" pitchFamily="18" charset="0"/>
              </a:rPr>
              <a:t>ANNUAL FINANCIAL REPORT</a:t>
            </a:r>
            <a:endParaRPr lang="en-US" sz="2800" dirty="0">
              <a:solidFill>
                <a:schemeClr val="accent6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1209020"/>
            <a:ext cx="8686800" cy="3149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66800" y="1676400"/>
            <a:ext cx="773430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itchFamily="18" charset="0"/>
              </a:rPr>
              <a:t> Auditor’s Opinion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itchFamily="18" charset="0"/>
              </a:rPr>
              <a:t> Management’s Discussion and Analysis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itchFamily="18" charset="0"/>
              </a:rPr>
              <a:t> Basic Financial Statements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itchFamily="18" charset="0"/>
              </a:rPr>
              <a:t> Government-Wide Statements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itchFamily="18" charset="0"/>
              </a:rPr>
              <a:t> Fund Level Statements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itchFamily="18" charset="0"/>
              </a:rPr>
              <a:t> Notes to the Financial Statements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itchFamily="18" charset="0"/>
              </a:rPr>
              <a:t> Required Supplementary Information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itchFamily="18" charset="0"/>
              </a:rPr>
              <a:t>Budget to Actual Schedules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itchFamily="18" charset="0"/>
              </a:rPr>
              <a:t>Pension Schedule (TMRS)   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itchFamily="18" charset="0"/>
              </a:rPr>
              <a:t>OPEB Liability schedule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itchFamily="18" charset="0"/>
              </a:rPr>
              <a:t> Other Supplementary Information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itchFamily="18" charset="0"/>
              </a:rPr>
              <a:t>Combining Statements for nonmajor funds</a:t>
            </a:r>
          </a:p>
          <a:p>
            <a:endParaRPr lang="en-US" sz="2600" dirty="0">
              <a:solidFill>
                <a:schemeClr val="tx1">
                  <a:lumMod val="65000"/>
                  <a:lumOff val="35000"/>
                </a:schemeClr>
              </a:solidFill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790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28600"/>
            <a:ext cx="708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Palatino Linotype" panose="02040502050505030304" pitchFamily="18" charset="0"/>
              </a:rPr>
              <a:t>INDEPENDENT AUDITOR’S REPORT 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751820"/>
            <a:ext cx="8686800" cy="3149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759023"/>
            <a:ext cx="304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bg1"/>
                </a:solidFill>
                <a:latin typeface="Palatino Linotype" panose="02040502050505030304" pitchFamily="18" charset="0"/>
              </a:rPr>
              <a:t>REFERENCE AFR – PAGE 1</a:t>
            </a:r>
          </a:p>
        </p:txBody>
      </p:sp>
      <p:sp>
        <p:nvSpPr>
          <p:cNvPr id="6" name="Rectangle 5"/>
          <p:cNvSpPr/>
          <p:nvPr/>
        </p:nvSpPr>
        <p:spPr>
          <a:xfrm>
            <a:off x="549603" y="1364537"/>
            <a:ext cx="70104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itchFamily="18" charset="0"/>
              </a:rPr>
              <a:t> Four possible outcomes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743200" y="1421231"/>
            <a:ext cx="5943600" cy="425241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	</a:t>
            </a:r>
            <a:endParaRPr lang="en-US" sz="10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	</a:t>
            </a:r>
            <a:r>
              <a:rPr lang="en-US" dirty="0">
                <a:latin typeface="Palatino Linotype" panose="02040502050505030304" pitchFamily="18" charset="0"/>
              </a:rPr>
              <a:t>-</a:t>
            </a:r>
            <a:r>
              <a:rPr lang="en-US" b="1" dirty="0">
                <a:latin typeface="Palatino Linotype" panose="02040502050505030304" pitchFamily="18" charset="0"/>
              </a:rPr>
              <a:t>Unmodified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>
                <a:latin typeface="Palatino Linotype" panose="02040502050505030304" pitchFamily="18" charset="0"/>
              </a:rPr>
              <a:t>	-Modified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>
                <a:latin typeface="Palatino Linotype" panose="02040502050505030304" pitchFamily="18" charset="0"/>
              </a:rPr>
              <a:t>	-Disclaimed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>
                <a:latin typeface="Palatino Linotype" panose="02040502050505030304" pitchFamily="18" charset="0"/>
              </a:rPr>
              <a:t>	-Adverse</a:t>
            </a:r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49603" y="4683765"/>
            <a:ext cx="70104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itchFamily="18" charset="0"/>
              </a:rPr>
              <a:t> The City received an unmodified opinion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itchFamily="18" charset="0"/>
              </a:rPr>
              <a:t> Highest level of assurance</a:t>
            </a:r>
          </a:p>
        </p:txBody>
      </p:sp>
      <p:sp>
        <p:nvSpPr>
          <p:cNvPr id="9" name="Rectangle 8"/>
          <p:cNvSpPr/>
          <p:nvPr/>
        </p:nvSpPr>
        <p:spPr>
          <a:xfrm>
            <a:off x="2987211" y="2027663"/>
            <a:ext cx="532015" cy="62092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987211" y="2649514"/>
            <a:ext cx="532015" cy="609600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987211" y="3259114"/>
            <a:ext cx="532015" cy="57664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987803" y="3816324"/>
            <a:ext cx="532015" cy="55605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712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28600"/>
            <a:ext cx="708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Palatino Linotype" panose="02040502050505030304" pitchFamily="18" charset="0"/>
              </a:rPr>
              <a:t>FINANCIAL HIGHLIGHTS</a:t>
            </a:r>
            <a:r>
              <a:rPr lang="en-US" sz="2800" dirty="0">
                <a:solidFill>
                  <a:schemeClr val="accent6"/>
                </a:solidFill>
                <a:latin typeface="Palatino Linotype" panose="02040502050505030304" pitchFamily="18" charset="0"/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751820"/>
            <a:ext cx="8686800" cy="3149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759023"/>
            <a:ext cx="434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bg1"/>
                </a:solidFill>
                <a:latin typeface="Palatino Linotype" panose="02040502050505030304" pitchFamily="18" charset="0"/>
              </a:rPr>
              <a:t>REFERENCE AFR – PAGE 7</a:t>
            </a:r>
          </a:p>
        </p:txBody>
      </p:sp>
      <p:sp>
        <p:nvSpPr>
          <p:cNvPr id="7" name="Rectangle 6"/>
          <p:cNvSpPr/>
          <p:nvPr/>
        </p:nvSpPr>
        <p:spPr>
          <a:xfrm>
            <a:off x="533400" y="1253543"/>
            <a:ext cx="83058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itchFamily="18" charset="0"/>
              </a:rPr>
              <a:t>Total assets exceeded total liabilities by $18,638,866. </a:t>
            </a:r>
          </a:p>
          <a:p>
            <a:pPr marL="285750" indent="-285750">
              <a:buFont typeface="Wingdings" pitchFamily="2" charset="2"/>
              <a:buChar char="v"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Palatino Linotype" pitchFamily="18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itchFamily="18" charset="0"/>
              </a:rPr>
              <a:t>City's governmental funds reported a combined ending fund balance of $3,152,966 an increase of $456,262.</a:t>
            </a:r>
          </a:p>
          <a:p>
            <a:pPr marL="285750" indent="-285750">
              <a:buFont typeface="Wingdings" pitchFamily="2" charset="2"/>
              <a:buChar char="v"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Palatino Linotype" pitchFamily="18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itchFamily="18" charset="0"/>
              </a:rPr>
              <a:t>Unassigned + emergency fund balance in the general fund was $1,943,621 or 39% of annual general fund expenditures. It was 41% at the end of last year.</a:t>
            </a:r>
          </a:p>
          <a:p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Palatino Linotype" pitchFamily="18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itchFamily="18" charset="0"/>
              </a:rPr>
              <a:t>The City had an overall increase in net position of $1,381,955 for the year.</a:t>
            </a:r>
          </a:p>
        </p:txBody>
      </p:sp>
    </p:spTree>
    <p:extLst>
      <p:ext uri="{BB962C8B-B14F-4D97-AF65-F5344CB8AC3E}">
        <p14:creationId xmlns:p14="http://schemas.microsoft.com/office/powerpoint/2010/main" val="1684611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420589"/>
            <a:ext cx="876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Palatino Linotype" panose="02040502050505030304" pitchFamily="18" charset="0"/>
              </a:rPr>
              <a:t>City Revenues – Governmental Activities </a:t>
            </a:r>
            <a:endParaRPr lang="en-US" sz="2800" dirty="0">
              <a:solidFill>
                <a:schemeClr val="accent6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1066800"/>
            <a:ext cx="8686800" cy="3149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065329"/>
            <a:ext cx="7848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bg1"/>
                </a:solidFill>
                <a:latin typeface="Palatino Linotype" panose="02040502050505030304" pitchFamily="18" charset="0"/>
              </a:rPr>
              <a:t>GOVERNMENTAL ACTIVITIES – YEAR ENDING 9/30/22 - REFERENCE AFR  PAGES 11 &amp; 12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0517" y="4926035"/>
            <a:ext cx="744415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itchFamily="18" charset="0"/>
              </a:rPr>
              <a:t>Total governmental revenues were $6,436,506; last year was $6,357,384.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itchFamily="18" charset="0"/>
              </a:rPr>
              <a:t>Total sales taxes were 30%; $1,959,537; last year was 27%; $1,711,941.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itchFamily="18" charset="0"/>
              </a:rPr>
              <a:t>Total property taxes were 26%, $1,641,156; last year was 25%, $1,595,241.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itchFamily="18" charset="0"/>
              </a:rPr>
              <a:t>Charges for services were 18%, $1,133,871; last year was 17%, $1,079,000.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itchFamily="18" charset="0"/>
              </a:rPr>
              <a:t>Grants and contributions were 19%, $1,235,448; last year was 21%, $1,353,497.</a:t>
            </a:r>
          </a:p>
          <a:p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Palatino Linotype" pitchFamily="18" charset="0"/>
            </a:endParaRPr>
          </a:p>
          <a:p>
            <a:endParaRPr lang="en-US" sz="1600" dirty="0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1900-0000A72B19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7579942"/>
              </p:ext>
            </p:extLst>
          </p:nvPr>
        </p:nvGraphicFramePr>
        <p:xfrm>
          <a:off x="838200" y="1504772"/>
          <a:ext cx="6857999" cy="3233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00687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420589"/>
            <a:ext cx="876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Palatino Linotype" panose="02040502050505030304" pitchFamily="18" charset="0"/>
              </a:rPr>
              <a:t>City Expenses – Governmental Activities </a:t>
            </a:r>
            <a:endParaRPr lang="en-US" sz="2800" dirty="0">
              <a:solidFill>
                <a:schemeClr val="accent6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1066800"/>
            <a:ext cx="8686800" cy="3149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065329"/>
            <a:ext cx="7848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bg1"/>
                </a:solidFill>
                <a:latin typeface="Palatino Linotype" panose="02040502050505030304" pitchFamily="18" charset="0"/>
              </a:rPr>
              <a:t>GOVERNMENTAL ACTIVITIES – YEAR ENDING 9/30/22 - REFERENCE AFR  PAGES 11 &amp; 12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42765" y="4898994"/>
            <a:ext cx="701040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itchFamily="18" charset="0"/>
              </a:rPr>
              <a:t>Total governmental expenses were $5,518,268; last year was $5,927,871.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itchFamily="18" charset="0"/>
              </a:rPr>
              <a:t>The largest expenses were:</a:t>
            </a:r>
          </a:p>
          <a:p>
            <a:pPr marL="742950" lvl="1" indent="-285750">
              <a:buFont typeface="Wingdings" pitchFamily="2" charset="2"/>
              <a:buChar char="v"/>
            </a:pPr>
            <a:r>
              <a:rPr 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itchFamily="18" charset="0"/>
              </a:rPr>
              <a:t>Public safety at 45%, $2,463,743; last year was 51%, $3,016,652.</a:t>
            </a:r>
          </a:p>
          <a:p>
            <a:pPr marL="742950" lvl="1" indent="-285750">
              <a:buFont typeface="Wingdings" pitchFamily="2" charset="2"/>
              <a:buChar char="v"/>
            </a:pPr>
            <a:r>
              <a:rPr 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itchFamily="18" charset="0"/>
              </a:rPr>
              <a:t>General government at 17%, $960,040; last year was 14%, $834,922.</a:t>
            </a:r>
          </a:p>
          <a:p>
            <a:pPr marL="742950" lvl="1" indent="-285750">
              <a:buFont typeface="Wingdings" pitchFamily="2" charset="2"/>
              <a:buChar char="v"/>
            </a:pPr>
            <a:r>
              <a:rPr 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itchFamily="18" charset="0"/>
              </a:rPr>
              <a:t>Solid waste at 10%; $552,503; last year was 9%; $539,875.</a:t>
            </a:r>
          </a:p>
          <a:p>
            <a:pPr marL="742950" lvl="1" indent="-285750">
              <a:buFont typeface="Wingdings" pitchFamily="2" charset="2"/>
              <a:buChar char="v"/>
            </a:pPr>
            <a:r>
              <a:rPr 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itchFamily="18" charset="0"/>
              </a:rPr>
              <a:t>Public works at 17%; $950,905; last year was 16%; $946,338.</a:t>
            </a:r>
          </a:p>
          <a:p>
            <a:pPr marL="742950" lvl="1" indent="-285750">
              <a:buFont typeface="Wingdings" pitchFamily="2" charset="2"/>
              <a:buChar char="v"/>
            </a:pPr>
            <a:endParaRPr lang="en-US" sz="1500" dirty="0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19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0013574"/>
              </p:ext>
            </p:extLst>
          </p:nvPr>
        </p:nvGraphicFramePr>
        <p:xfrm>
          <a:off x="990600" y="1676400"/>
          <a:ext cx="6858000" cy="3114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32154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6252" y="228600"/>
            <a:ext cx="8763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Palatino Linotype" panose="02040502050505030304" pitchFamily="18" charset="0"/>
              </a:rPr>
              <a:t>STATEMENT OF REVENUES, EXPENDITURES &amp; CHANGES IN FUND BALANCE</a:t>
            </a:r>
            <a:endParaRPr lang="en-US" sz="2800" dirty="0">
              <a:solidFill>
                <a:schemeClr val="accent6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1209020"/>
            <a:ext cx="8686800" cy="3149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216223"/>
            <a:ext cx="7848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bg1"/>
                </a:solidFill>
                <a:latin typeface="Palatino Linotype" panose="02040502050505030304" pitchFamily="18" charset="0"/>
              </a:rPr>
              <a:t>GOVERNMENTAL FUNDS – YEAR ENDING 9/30/22 - REFERENCE AFR  PAGES 26 &amp; 27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2659309"/>
              </p:ext>
            </p:extLst>
          </p:nvPr>
        </p:nvGraphicFramePr>
        <p:xfrm>
          <a:off x="549676" y="1509944"/>
          <a:ext cx="7608888" cy="4799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5781600" imgH="3171665" progId="Excel.Sheet.8">
                  <p:embed/>
                </p:oleObj>
              </mc:Choice>
              <mc:Fallback>
                <p:oleObj name="Worksheet" r:id="rId2" imgW="5781600" imgH="3171665" progId="Excel.Sheet.8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676" y="1509944"/>
                        <a:ext cx="7608888" cy="4799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Oval 8">
            <a:extLst>
              <a:ext uri="{FF2B5EF4-FFF2-40B4-BE49-F238E27FC236}">
                <a16:creationId xmlns:a16="http://schemas.microsoft.com/office/drawing/2014/main" id="{0E543F0F-1900-40C7-9D0F-672A56503AA1}"/>
              </a:ext>
            </a:extLst>
          </p:cNvPr>
          <p:cNvSpPr/>
          <p:nvPr/>
        </p:nvSpPr>
        <p:spPr>
          <a:xfrm>
            <a:off x="2972540" y="4953000"/>
            <a:ext cx="5622524" cy="47374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777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6252" y="228600"/>
            <a:ext cx="8763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Palatino Linotype" panose="02040502050505030304" pitchFamily="18" charset="0"/>
              </a:rPr>
              <a:t>SCHEDULE OF REVENUES, EXPENDITURES &amp; CHANGES IN FUND BALANCE (Budget &amp; Actual)</a:t>
            </a:r>
            <a:endParaRPr lang="en-US" sz="2800" dirty="0">
              <a:solidFill>
                <a:schemeClr val="accent6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1209020"/>
            <a:ext cx="8686800" cy="3149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216223"/>
            <a:ext cx="815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bg1"/>
                </a:solidFill>
                <a:latin typeface="Palatino Linotype" panose="02040502050505030304" pitchFamily="18" charset="0"/>
              </a:rPr>
              <a:t>GENERAL FUND – YEAR ENDING 9/30/22 - REFERENCE AFR  PAGES 76 &amp; 77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6615165"/>
              </p:ext>
            </p:extLst>
          </p:nvPr>
        </p:nvGraphicFramePr>
        <p:xfrm>
          <a:off x="838200" y="1676400"/>
          <a:ext cx="7165975" cy="437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5591040" imgH="3410092" progId="Excel.Sheet.8">
                  <p:embed/>
                </p:oleObj>
              </mc:Choice>
              <mc:Fallback>
                <p:oleObj name="Worksheet" r:id="rId2" imgW="5591040" imgH="3410092" progId="Excel.Sheet.8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38200" y="1676400"/>
                        <a:ext cx="7165975" cy="4373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Oval 5">
            <a:extLst>
              <a:ext uri="{FF2B5EF4-FFF2-40B4-BE49-F238E27FC236}">
                <a16:creationId xmlns:a16="http://schemas.microsoft.com/office/drawing/2014/main" id="{D5CB4F9F-10CC-4BE7-9652-52E009C4AFFC}"/>
              </a:ext>
            </a:extLst>
          </p:cNvPr>
          <p:cNvSpPr/>
          <p:nvPr/>
        </p:nvSpPr>
        <p:spPr>
          <a:xfrm>
            <a:off x="6835066" y="2859107"/>
            <a:ext cx="9906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78ACBF7-AE42-4E42-9A0F-531C8DB928E1}"/>
              </a:ext>
            </a:extLst>
          </p:cNvPr>
          <p:cNvSpPr/>
          <p:nvPr/>
        </p:nvSpPr>
        <p:spPr>
          <a:xfrm>
            <a:off x="6858000" y="3352800"/>
            <a:ext cx="9906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F85A154-ECE0-4846-BEBC-9287DA721589}"/>
              </a:ext>
            </a:extLst>
          </p:cNvPr>
          <p:cNvSpPr/>
          <p:nvPr/>
        </p:nvSpPr>
        <p:spPr>
          <a:xfrm>
            <a:off x="6858000" y="5029200"/>
            <a:ext cx="9906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401E69E-8EAB-4B9F-8FA8-866B5DB96380}"/>
              </a:ext>
            </a:extLst>
          </p:cNvPr>
          <p:cNvSpPr/>
          <p:nvPr/>
        </p:nvSpPr>
        <p:spPr>
          <a:xfrm>
            <a:off x="4305300" y="5029200"/>
            <a:ext cx="9906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96471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17&quot;&gt;&lt;/object&gt;&lt;object type=&quot;2&quot; unique_id=&quot;10018&quot;&gt;&lt;object type=&quot;3&quot; unique_id=&quot;10019&quot;&gt;&lt;property id=&quot;20148&quot; value=&quot;5&quot;/&gt;&lt;property id=&quot;20300&quot; value=&quot;Slide 1&quot;/&gt;&lt;property id=&quot;20307&quot; value=&quot;256&quot;/&gt;&lt;/object&gt;&lt;object type=&quot;3&quot; unique_id=&quot;10020&quot;&gt;&lt;property id=&quot;20148&quot; value=&quot;5&quot;/&gt;&lt;property id=&quot;20300&quot; value=&quot;Slide 4&quot;/&gt;&lt;property id=&quot;20307&quot; value=&quot;257&quot;/&gt;&lt;/object&gt;&lt;object type=&quot;3&quot; unique_id=&quot;10021&quot;&gt;&lt;property id=&quot;20148&quot; value=&quot;5&quot;/&gt;&lt;property id=&quot;20300&quot; value=&quot;Slide 5&quot;/&gt;&lt;property id=&quot;20307&quot; value=&quot;258&quot;/&gt;&lt;/object&gt;&lt;object type=&quot;3&quot; unique_id=&quot;10022&quot;&gt;&lt;property id=&quot;20148&quot; value=&quot;5&quot;/&gt;&lt;property id=&quot;20300&quot; value=&quot;Slide 6&quot;/&gt;&lt;property id=&quot;20307&quot; value=&quot;259&quot;/&gt;&lt;/object&gt;&lt;object type=&quot;3&quot; unique_id=&quot;10023&quot;&gt;&lt;property id=&quot;20148&quot; value=&quot;5&quot;/&gt;&lt;property id=&quot;20300&quot; value=&quot;Slide 7&quot;/&gt;&lt;property id=&quot;20307&quot; value=&quot;260&quot;/&gt;&lt;/object&gt;&lt;object type=&quot;3&quot; unique_id=&quot;10024&quot;&gt;&lt;property id=&quot;20148&quot; value=&quot;5&quot;/&gt;&lt;property id=&quot;20300&quot; value=&quot;Slide 10&quot;/&gt;&lt;property id=&quot;20307&quot; value=&quot;261&quot;/&gt;&lt;/object&gt;&lt;object type=&quot;3&quot; unique_id=&quot;10105&quot;&gt;&lt;property id=&quot;20148&quot; value=&quot;5&quot;/&gt;&lt;property id=&quot;20300&quot; value=&quot;Slide 2&quot;/&gt;&lt;property id=&quot;20307&quot; value=&quot;263&quot;/&gt;&lt;/object&gt;&lt;object type=&quot;3&quot; unique_id=&quot;10106&quot;&gt;&lt;property id=&quot;20148&quot; value=&quot;5&quot;/&gt;&lt;property id=&quot;20300&quot; value=&quot;Slide 3&quot;/&gt;&lt;property id=&quot;20307&quot; value=&quot;262&quot;/&gt;&lt;/object&gt;&lt;object type=&quot;3&quot; unique_id=&quot;10107&quot;&gt;&lt;property id=&quot;20148&quot; value=&quot;5&quot;/&gt;&lt;property id=&quot;20300&quot; value=&quot;Slide 8&quot;/&gt;&lt;property id=&quot;20307&quot; value=&quot;264&quot;/&gt;&lt;/object&gt;&lt;object type=&quot;3&quot; unique_id=&quot;10108&quot;&gt;&lt;property id=&quot;20148&quot; value=&quot;5&quot;/&gt;&lt;property id=&quot;20300&quot; value=&quot;Slide 9&quot;/&gt;&lt;property id=&quot;20307&quot; value=&quot;265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4520</TotalTime>
  <Words>722</Words>
  <Application>Microsoft Office PowerPoint</Application>
  <PresentationFormat>On-screen Show (4:3)</PresentationFormat>
  <Paragraphs>100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Calibri</vt:lpstr>
      <vt:lpstr>Courier New</vt:lpstr>
      <vt:lpstr>Palatino Linotype</vt:lpstr>
      <vt:lpstr>Wingdings</vt:lpstr>
      <vt:lpstr>Office Theme</vt:lpstr>
      <vt:lpstr>Worksheet</vt:lpstr>
      <vt:lpstr>Microsoft Excel 97-2003 Worksheet</vt:lpstr>
      <vt:lpstr>Microsoft Excel Worksheet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Trisha</dc:creator>
  <cp:lastModifiedBy>Jon Watson</cp:lastModifiedBy>
  <cp:revision>252</cp:revision>
  <cp:lastPrinted>2023-07-24T14:06:36Z</cp:lastPrinted>
  <dcterms:created xsi:type="dcterms:W3CDTF">2014-02-25T15:08:48Z</dcterms:created>
  <dcterms:modified xsi:type="dcterms:W3CDTF">2023-07-24T14:21:00Z</dcterms:modified>
</cp:coreProperties>
</file>

<file path=docProps/custom.xml><?xml version="1.0" encoding="utf-8"?>
<op:Properties xmlns:vt="http://schemas.openxmlformats.org/officeDocument/2006/docPropsVTypes" xmlns:op="http://schemas.openxmlformats.org/officeDocument/2006/custom-properties">
  <op:property fmtid="{D5CDD505-2E9C-101B-9397-08002B2CF9AE}" pid="2" name="tabName">
    <vt:lpwstr>Issued Financial Statements</vt:lpwstr>
  </op:property>
  <op:property fmtid="{D5CDD505-2E9C-101B-9397-08002B2CF9AE}" pid="3" name="tabIndex">
    <vt:lpwstr>1025</vt:lpwstr>
  </op:property>
  <op:property fmtid="{D5CDD505-2E9C-101B-9397-08002B2CF9AE}" pid="4" name="workpaperIndex">
    <vt:lpwstr>1005.05</vt:lpwstr>
  </op:property>
</op:Properties>
</file>